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0" r:id="rId4"/>
    <p:sldId id="265" r:id="rId5"/>
    <p:sldId id="261" r:id="rId6"/>
    <p:sldId id="263" r:id="rId7"/>
    <p:sldId id="262" r:id="rId8"/>
    <p:sldId id="264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pen Sans" panose="020B0604020202020204" charset="0"/>
      <p:regular r:id="rId15"/>
      <p:bold r:id="rId16"/>
      <p:italic r:id="rId17"/>
      <p:boldItalic r:id="rId18"/>
    </p:embeddedFont>
    <p:embeddedFont>
      <p:font typeface="Helvetica Neue" panose="020B0604020202020204" charset="0"/>
      <p:regular r:id="rId19"/>
      <p:bold r:id="rId20"/>
      <p:italic r:id="rId21"/>
      <p:boldItalic r:id="rId22"/>
    </p:embeddedFont>
    <p:embeddedFont>
      <p:font typeface="Helvetica Neue Light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gwz9R+EP5GL9dsRM434JQ3qadB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6CC2D4-D02E-4C95-ADDF-43BFC8CC7654}">
  <a:tblStyle styleId="{686CC2D4-D02E-4C95-ADDF-43BFC8CC7654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The theory should cover aspects of seasonal/daily variability of demand</a:t>
            </a:r>
            <a:endParaRPr/>
          </a:p>
        </p:txBody>
      </p:sp>
      <p:sp>
        <p:nvSpPr>
          <p:cNvPr id="152" name="Google Shape;15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9" name="Google Shape;16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84" name="Google Shape;18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2" name="Google Shape;192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9" name="Google Shape;19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>
            <a:spLocks noGrp="1"/>
          </p:cNvSpPr>
          <p:nvPr>
            <p:ph type="ctrTitle"/>
          </p:nvPr>
        </p:nvSpPr>
        <p:spPr>
          <a:xfrm>
            <a:off x="3349485" y="231015"/>
            <a:ext cx="884251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Helvetica Neue"/>
              <a:buNone/>
              <a:defRPr sz="48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7"/>
          <p:cNvSpPr/>
          <p:nvPr/>
        </p:nvSpPr>
        <p:spPr>
          <a:xfrm>
            <a:off x="1" y="0"/>
            <a:ext cx="3349484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7"/>
          <p:cNvSpPr txBox="1">
            <a:spLocks noGrp="1"/>
          </p:cNvSpPr>
          <p:nvPr>
            <p:ph type="subTitle" idx="1"/>
          </p:nvPr>
        </p:nvSpPr>
        <p:spPr>
          <a:xfrm>
            <a:off x="3349486" y="4339705"/>
            <a:ext cx="8842513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1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" name="Google Shape;18;p17" descr="A picture containing text, font, graphics,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0739" y="832924"/>
            <a:ext cx="1031185" cy="333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6538" y="771801"/>
            <a:ext cx="1311965" cy="418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656" y="1442805"/>
            <a:ext cx="1378756" cy="285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89419" y="1347615"/>
            <a:ext cx="1020547" cy="399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4231" y="1910787"/>
            <a:ext cx="554913" cy="624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65049" y="1958069"/>
            <a:ext cx="706899" cy="530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488008" y="1985318"/>
            <a:ext cx="472823" cy="47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7573" y="2674249"/>
            <a:ext cx="1378755" cy="380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008796" y="2768078"/>
            <a:ext cx="934430" cy="193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931831" y="4526693"/>
            <a:ext cx="1021555" cy="293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116302" y="3264699"/>
            <a:ext cx="844530" cy="2782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9;p17"/>
          <p:cNvGrpSpPr/>
          <p:nvPr/>
        </p:nvGrpSpPr>
        <p:grpSpPr>
          <a:xfrm>
            <a:off x="395103" y="4219221"/>
            <a:ext cx="1352912" cy="965553"/>
            <a:chOff x="405263" y="4051299"/>
            <a:chExt cx="1445840" cy="1031875"/>
          </a:xfrm>
        </p:grpSpPr>
        <p:pic>
          <p:nvPicPr>
            <p:cNvPr id="30" name="Google Shape;30;p17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405263" y="4240868"/>
              <a:ext cx="696462" cy="6964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1072905" y="4051299"/>
              <a:ext cx="778198" cy="10318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" name="Google Shape;32;p17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47404" y="5291993"/>
            <a:ext cx="1052771" cy="361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344451" y="5219699"/>
            <a:ext cx="669624" cy="101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7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883618" y="5027425"/>
            <a:ext cx="1323132" cy="623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7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02403" y="5860662"/>
            <a:ext cx="826324" cy="2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17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067143" y="5581429"/>
            <a:ext cx="984032" cy="7381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" name="Google Shape;37;p17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38" name="Google Shape;38;p17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7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40" name="Google Shape;40;p17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" name="Google Shape;41;p17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42" name="Google Shape;42;p17" descr="A picture containing font, logo, graphics, text&#10;&#10;Description automatically generated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44228" y="3781351"/>
            <a:ext cx="1087695" cy="354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17" descr="A picture containing font, text, graphics, typography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772392" y="3835938"/>
            <a:ext cx="1216112" cy="385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17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358437" y="3313273"/>
            <a:ext cx="1525181" cy="181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7" descr="A black and white logo&#10;&#10;Description automatically generated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066005" y="1986745"/>
            <a:ext cx="472823" cy="472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3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5" name="Google Shape;125;p2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26" name="Google Shape;126;p25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27" name="Google Shape;127;p25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5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29" name="Google Shape;129;p25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130;p25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26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35" name="Google Shape;135;p26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36" name="Google Shape;136;p26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26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38" name="Google Shape;138;p26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9" name="Google Shape;139;p26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44" name="Google Shape;144;p27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45" name="Google Shape;145;p27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27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47" name="Google Shape;147;p27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8" name="Google Shape;148;p27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0" name="Google Shape;50;p20"/>
          <p:cNvSpPr>
            <a:spLocks noGrp="1"/>
          </p:cNvSpPr>
          <p:nvPr>
            <p:ph type="pic" idx="2"/>
          </p:nvPr>
        </p:nvSpPr>
        <p:spPr>
          <a:xfrm>
            <a:off x="6172202" y="1825625"/>
            <a:ext cx="5181598" cy="4351338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51" name="Google Shape;51;p20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52" name="Google Shape;52;p20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20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54" name="Google Shape;54;p20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" name="Google Shape;55;p20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0" name="Google Shape;60;p18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61" name="Google Shape;61;p18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8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63" name="Google Shape;63;p18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" name="Google Shape;64;p18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1_Two Conte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0" name="Google Shape;70;p2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71" name="Google Shape;71;p2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2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73" name="Google Shape;73;p2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" name="Google Shape;74;p2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Helvetica Neue"/>
              <a:buNone/>
              <a:defRPr sz="54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9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9" name="Google Shape;79;p19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80" name="Google Shape;80;p19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9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82" name="Google Shape;82;p19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" name="Google Shape;83;p19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91" name="Google Shape;91;p21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92" name="Google Shape;92;p21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1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94" name="Google Shape;94;p21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5" name="Google Shape;95;p21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2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99" name="Google Shape;99;p22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00" name="Google Shape;100;p22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2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02" name="Google Shape;102;p22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3" name="Google Shape;103;p22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" name="Google Shape;106;p23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07" name="Google Shape;107;p23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3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09" name="Google Shape;109;p23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0" name="Google Shape;110;p23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4" name="Google Shape;114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5" name="Google Shape;115;p2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16" name="Google Shape;116;p24"/>
          <p:cNvGrpSpPr/>
          <p:nvPr/>
        </p:nvGrpSpPr>
        <p:grpSpPr>
          <a:xfrm>
            <a:off x="228600" y="6376732"/>
            <a:ext cx="11740074" cy="290849"/>
            <a:chOff x="228600" y="6376732"/>
            <a:chExt cx="11740074" cy="290849"/>
          </a:xfrm>
        </p:grpSpPr>
        <p:sp>
          <p:nvSpPr>
            <p:cNvPr id="117" name="Google Shape;117;p24"/>
            <p:cNvSpPr/>
            <p:nvPr/>
          </p:nvSpPr>
          <p:spPr>
            <a:xfrm>
              <a:off x="228600" y="6412293"/>
              <a:ext cx="11740074" cy="22449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4"/>
            <p:cNvSpPr txBox="1"/>
            <p:nvPr/>
          </p:nvSpPr>
          <p:spPr>
            <a:xfrm>
              <a:off x="2732637" y="6376732"/>
              <a:ext cx="6732000" cy="2908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90"/>
                <a:buFont typeface="Arial"/>
                <a:buNone/>
              </a:pP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ICTP JOINT SUMMER SCHOOL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SUSTAINABLE DEVELOPMENT </a:t>
              </a:r>
              <a:r>
                <a:rPr lang="sv-SE" sz="129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|</a:t>
              </a:r>
              <a:r>
                <a:rPr lang="sv-SE" sz="129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2023</a:t>
              </a:r>
              <a:endParaRPr/>
            </a:p>
          </p:txBody>
        </p:sp>
        <p:cxnSp>
          <p:nvCxnSpPr>
            <p:cNvPr id="119" name="Google Shape;119;p24"/>
            <p:cNvCxnSpPr/>
            <p:nvPr/>
          </p:nvCxnSpPr>
          <p:spPr>
            <a:xfrm>
              <a:off x="349623" y="6524540"/>
              <a:ext cx="2771264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" name="Google Shape;120;p24"/>
            <p:cNvCxnSpPr/>
            <p:nvPr/>
          </p:nvCxnSpPr>
          <p:spPr>
            <a:xfrm>
              <a:off x="9074426" y="6524540"/>
              <a:ext cx="2763861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sldNum" idx="12"/>
          </p:nvPr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tmp"/><Relationship Id="rId4" Type="http://schemas.openxmlformats.org/officeDocument/2006/relationships/image" Target="../media/image29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"/>
          <p:cNvSpPr txBox="1"/>
          <p:nvPr/>
        </p:nvSpPr>
        <p:spPr>
          <a:xfrm>
            <a:off x="3511006" y="3837881"/>
            <a:ext cx="8680992" cy="1922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Mamoudou</a:t>
            </a:r>
            <a:r>
              <a:rPr lang="fr-FR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Mory Mahamadou, Email: morymmd@yahoo.fr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sv-SE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Modelling Platform for Africa (EMP-A)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C0C0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-SE" sz="2000" b="0" i="0" u="none" strike="noStrike" cap="none" dirty="0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2023</a:t>
            </a:r>
            <a:endParaRPr dirty="0"/>
          </a:p>
        </p:txBody>
      </p:sp>
      <p:sp>
        <p:nvSpPr>
          <p:cNvPr id="155" name="Google Shape;155;p1"/>
          <p:cNvSpPr txBox="1">
            <a:spLocks noGrp="1"/>
          </p:cNvSpPr>
          <p:nvPr>
            <p:ph type="ctrTitle"/>
          </p:nvPr>
        </p:nvSpPr>
        <p:spPr>
          <a:xfrm>
            <a:off x="3349485" y="231015"/>
            <a:ext cx="884251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sv-SE"/>
              <a:t>Rural electrification planning</a:t>
            </a:r>
            <a:endParaRPr/>
          </a:p>
        </p:txBody>
      </p:sp>
      <p:sp>
        <p:nvSpPr>
          <p:cNvPr id="156" name="Google Shape;156;p1"/>
          <p:cNvSpPr txBox="1"/>
          <p:nvPr/>
        </p:nvSpPr>
        <p:spPr>
          <a:xfrm>
            <a:off x="6957045" y="2618615"/>
            <a:ext cx="1627392" cy="961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6000"/>
              <a:buFont typeface="Helvetica Neue"/>
              <a:buNone/>
            </a:pPr>
            <a:r>
              <a:rPr lang="sv-SE" sz="2000" b="0" i="1" u="none" strike="noStrike" cap="none" dirty="0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Flag or map of the country…</a:t>
            </a:r>
            <a:endParaRPr sz="2000" b="0" i="1" u="none" strike="noStrike" cap="none" dirty="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633" y="2489516"/>
            <a:ext cx="1854216" cy="1219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49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sv-SE" dirty="0"/>
              <a:t>Context, Challenges, and Main Findings</a:t>
            </a:r>
            <a:endParaRPr dirty="0"/>
          </a:p>
        </p:txBody>
      </p:sp>
      <p:sp>
        <p:nvSpPr>
          <p:cNvPr id="172" name="Google Shape;172;p5"/>
          <p:cNvSpPr txBox="1">
            <a:spLocks noGrp="1"/>
          </p:cNvSpPr>
          <p:nvPr>
            <p:ph type="body" idx="1"/>
          </p:nvPr>
        </p:nvSpPr>
        <p:spPr>
          <a:xfrm>
            <a:off x="374073" y="1052945"/>
            <a:ext cx="5971310" cy="5514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Area: 1 267 000 km²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Estimated Population: 25 067 070 (2022)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GDP per capita: 507.71 USD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Electricity access: 18,75% (2022)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/>
              <a:t>Renewable energy capacity: around 50 </a:t>
            </a:r>
            <a:r>
              <a:rPr lang="en-GB" sz="2000" dirty="0" smtClean="0"/>
              <a:t>MW</a:t>
            </a:r>
            <a:endParaRPr lang="en-GB" sz="2000" dirty="0" smtClean="0"/>
          </a:p>
          <a:p>
            <a:pPr marL="76200" indent="0" algn="just">
              <a:buNone/>
            </a:pPr>
            <a:endParaRPr lang="en-GB" sz="2000" dirty="0" smtClean="0"/>
          </a:p>
          <a:p>
            <a:pPr marL="76200" indent="0" algn="just">
              <a:buNone/>
            </a:pPr>
            <a:r>
              <a:rPr lang="en-GB" sz="2000" dirty="0" smtClean="0"/>
              <a:t>It </a:t>
            </a:r>
            <a:r>
              <a:rPr lang="en-GB" sz="2000" dirty="0"/>
              <a:t>is in this context that we are going to use the EAE platform to take stock of the energy situation of the populations.</a:t>
            </a:r>
            <a:endParaRPr sz="1600" dirty="0"/>
          </a:p>
        </p:txBody>
      </p:sp>
      <p:sp>
        <p:nvSpPr>
          <p:cNvPr id="173" name="Google Shape;173;p5"/>
          <p:cNvSpPr txBox="1"/>
          <p:nvPr/>
        </p:nvSpPr>
        <p:spPr>
          <a:xfrm>
            <a:off x="7824976" y="1339453"/>
            <a:ext cx="4188277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62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dirty="0"/>
          </a:p>
        </p:txBody>
      </p:sp>
      <p:pic>
        <p:nvPicPr>
          <p:cNvPr id="2" name="Image 1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674" y="845596"/>
            <a:ext cx="4378036" cy="5188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"/>
          <p:cNvSpPr txBox="1">
            <a:spLocks noGrp="1"/>
          </p:cNvSpPr>
          <p:nvPr>
            <p:ph type="title"/>
          </p:nvPr>
        </p:nvSpPr>
        <p:spPr>
          <a:xfrm>
            <a:off x="838199" y="1"/>
            <a:ext cx="105156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 dirty="0" smtClean="0"/>
              <a:t>Analysis</a:t>
            </a:r>
            <a:endParaRPr dirty="0"/>
          </a:p>
        </p:txBody>
      </p:sp>
      <p:sp>
        <p:nvSpPr>
          <p:cNvPr id="187" name="Google Shape;187;p9"/>
          <p:cNvSpPr txBox="1">
            <a:spLocks noGrp="1"/>
          </p:cNvSpPr>
          <p:nvPr>
            <p:ph type="body" idx="1"/>
          </p:nvPr>
        </p:nvSpPr>
        <p:spPr>
          <a:xfrm>
            <a:off x="838200" y="1163783"/>
            <a:ext cx="10515600" cy="520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88" name="Google Shape;188;p9"/>
          <p:cNvGraphicFramePr/>
          <p:nvPr>
            <p:extLst>
              <p:ext uri="{D42A27DB-BD31-4B8C-83A1-F6EECF244321}">
                <p14:modId xmlns:p14="http://schemas.microsoft.com/office/powerpoint/2010/main" val="3934767035"/>
              </p:ext>
            </p:extLst>
          </p:nvPr>
        </p:nvGraphicFramePr>
        <p:xfrm>
          <a:off x="277091" y="609602"/>
          <a:ext cx="11720944" cy="4895019"/>
        </p:xfrm>
        <a:graphic>
          <a:graphicData uri="http://schemas.openxmlformats.org/drawingml/2006/table">
            <a:tbl>
              <a:tblPr firstRow="1" bandRow="1">
                <a:noFill/>
                <a:tableStyleId>{686CC2D4-D02E-4C95-ADDF-43BFC8CC7654}</a:tableStyleId>
              </a:tblPr>
              <a:tblGrid>
                <a:gridCol w="2022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9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8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680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sv-SE" sz="2000" u="none" strike="noStrike" cap="none"/>
                        <a:t>Scenario Label</a:t>
                      </a:r>
                      <a:endParaRPr sz="2000" u="none" strike="noStrike" cap="none"/>
                    </a:p>
                  </a:txBody>
                  <a:tcPr marL="91450" marR="91450" marT="45725" marB="45725">
                    <a:solidFill>
                      <a:srgbClr val="D98B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sv-SE" sz="2000" u="none" strike="noStrike" cap="none" dirty="0"/>
                        <a:t>Scenario Description</a:t>
                      </a:r>
                      <a:endParaRPr sz="2000" u="none" strike="noStrike" cap="none" dirty="0"/>
                    </a:p>
                  </a:txBody>
                  <a:tcPr marL="91450" marR="91450" marT="45725" marB="45725">
                    <a:solidFill>
                      <a:srgbClr val="D98B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sv-SE" sz="2000" u="none" strike="noStrike" cap="none" dirty="0"/>
                        <a:t>Key Assumptions</a:t>
                      </a:r>
                      <a:endParaRPr sz="2000" u="none" strike="noStrike" cap="none" dirty="0"/>
                    </a:p>
                  </a:txBody>
                  <a:tcPr marL="91450" marR="91450" marT="45725" marB="45725">
                    <a:solidFill>
                      <a:srgbClr val="D98B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657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sv-SE" sz="2000" u="none" strike="noStrike" cap="none" dirty="0" smtClean="0"/>
                        <a:t>Objective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sv-SE" sz="2000" u="none" strike="noStrike" cap="none" dirty="0" smtClean="0"/>
                        <a:t>Scenario 0</a:t>
                      </a:r>
                      <a:endParaRPr sz="2000" u="none" strike="noStrike" cap="none" dirty="0"/>
                    </a:p>
                  </a:txBody>
                  <a:tcPr marL="91450" marR="91450" marT="45725" marB="457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  <a:tabLst/>
                        <a:defRPr/>
                      </a:pPr>
                      <a:r>
                        <a:rPr lang="en-GB" sz="2000" b="0" i="0" u="none" strike="noStrike" cap="none" dirty="0" smtClean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Assuming the current state of the distribution lines, we notice that 9,867,315 people do not have access to electricity.</a:t>
                      </a:r>
                    </a:p>
                  </a:txBody>
                  <a:tcPr marL="91450" marR="91450" marT="45725" marB="457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 smtClean="0"/>
                        <a:t>On the platform, let's load the population density and the distribution line and visualize.</a:t>
                      </a:r>
                      <a:endParaRPr lang="fr-FR" sz="2000" u="none" strike="noStrike" cap="none" dirty="0" smtClean="0"/>
                    </a:p>
                  </a:txBody>
                  <a:tcPr marL="91450" marR="91450" marT="45725" marB="457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87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fr-FR" sz="2000" u="none" strike="noStrike" cap="none" dirty="0" smtClean="0"/>
                        <a:t>Scenario1</a:t>
                      </a:r>
                      <a:endParaRPr sz="2000" u="none" strike="noStrike" cap="none" dirty="0"/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  <a:tabLst/>
                        <a:defRPr/>
                      </a:pPr>
                      <a:r>
                        <a:rPr lang="en-GB" sz="2000" u="none" strike="noStrike" cap="none" dirty="0" smtClean="0"/>
                        <a:t>The number of people without access to electricity goes from 9,867,315 to 2,307,129, </a:t>
                      </a:r>
                      <a:r>
                        <a:rPr lang="en-GB" sz="2000" u="none" strike="noStrike" cap="none" dirty="0" err="1" smtClean="0"/>
                        <a:t>ie</a:t>
                      </a:r>
                      <a:r>
                        <a:rPr lang="en-GB" sz="2000" u="none" strike="noStrike" cap="none" dirty="0" smtClean="0"/>
                        <a:t> an access rate of 76.62% and this population is distributed according to the different areas of potentiality.</a:t>
                      </a:r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 smtClean="0"/>
                        <a:t>I am extending the network by 5 km</a:t>
                      </a:r>
                      <a:endParaRPr lang="fr-FR" sz="2000" u="none" strike="noStrike" cap="none" dirty="0" smtClean="0"/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3611"/>
                  </a:ext>
                </a:extLst>
              </a:tr>
              <a:tr h="120138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fr-FR" sz="2000" u="none" strike="noStrike" cap="none" dirty="0" smtClean="0"/>
                        <a:t>Scenario 2</a:t>
                      </a:r>
                      <a:endParaRPr sz="2000" u="none" strike="noStrike" cap="none" dirty="0"/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  <a:tabLst/>
                        <a:defRPr/>
                      </a:pPr>
                      <a:r>
                        <a:rPr lang="en-GB" sz="2000" u="none" strike="noStrike" cap="none" dirty="0" smtClean="0"/>
                        <a:t>The number of people without access to electricity goes from 9,867,315 to 882,562, that is an access rate of 91.06%.</a:t>
                      </a:r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 smtClean="0"/>
                        <a:t>I am extending the network by 10 km</a:t>
                      </a:r>
                      <a:endParaRPr lang="fr-FR" sz="2000" u="none" strike="noStrike" cap="none" dirty="0" smtClean="0"/>
                    </a:p>
                  </a:txBody>
                  <a:tcPr marL="91450" marR="91450" marT="45725" marB="457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83918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182" y="1"/>
            <a:ext cx="10515600" cy="748144"/>
          </a:xfrm>
        </p:spPr>
        <p:txBody>
          <a:bodyPr/>
          <a:lstStyle/>
          <a:p>
            <a:r>
              <a:rPr lang="sv-SE" dirty="0"/>
              <a:t>Result scenario </a:t>
            </a:r>
            <a:r>
              <a:rPr lang="sv-SE" dirty="0" smtClean="0"/>
              <a:t>0</a:t>
            </a:r>
            <a:endParaRPr lang="fr-FR" dirty="0"/>
          </a:p>
        </p:txBody>
      </p:sp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92" y="540328"/>
            <a:ext cx="3510452" cy="2615518"/>
          </a:xfrm>
          <a:prstGeom prst="rect">
            <a:avLst/>
          </a:prstGeom>
        </p:spPr>
      </p:pic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92" y="3155846"/>
            <a:ext cx="3547490" cy="3125346"/>
          </a:xfrm>
          <a:prstGeom prst="rect">
            <a:avLst/>
          </a:prstGeom>
        </p:spPr>
      </p:pic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780" y="748145"/>
            <a:ext cx="6520548" cy="507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15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"/>
          <p:cNvSpPr txBox="1">
            <a:spLocks noGrp="1"/>
          </p:cNvSpPr>
          <p:nvPr>
            <p:ph type="title"/>
          </p:nvPr>
        </p:nvSpPr>
        <p:spPr>
          <a:xfrm>
            <a:off x="103908" y="-301"/>
            <a:ext cx="10515600" cy="612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 dirty="0" smtClean="0"/>
              <a:t>Result scenario1</a:t>
            </a:r>
            <a:endParaRPr dirty="0"/>
          </a:p>
        </p:txBody>
      </p:sp>
      <p:sp>
        <p:nvSpPr>
          <p:cNvPr id="195" name="Google Shape;195;p11"/>
          <p:cNvSpPr txBox="1">
            <a:spLocks noGrp="1"/>
          </p:cNvSpPr>
          <p:nvPr>
            <p:ph type="body" idx="1"/>
          </p:nvPr>
        </p:nvSpPr>
        <p:spPr>
          <a:xfrm>
            <a:off x="803562" y="900547"/>
            <a:ext cx="10942865" cy="52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/>
          </a:p>
        </p:txBody>
      </p:sp>
      <p:pic>
        <p:nvPicPr>
          <p:cNvPr id="7" name="Image 6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6" y="425515"/>
            <a:ext cx="3570726" cy="2517579"/>
          </a:xfrm>
          <a:prstGeom prst="rect">
            <a:avLst/>
          </a:prstGeom>
        </p:spPr>
      </p:pic>
      <p:pic>
        <p:nvPicPr>
          <p:cNvPr id="8" name="Image 7" descr="Capture d’é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5" y="3062667"/>
            <a:ext cx="3806253" cy="3268238"/>
          </a:xfrm>
          <a:prstGeom prst="rect">
            <a:avLst/>
          </a:prstGeom>
        </p:spPr>
      </p:pic>
      <p:pic>
        <p:nvPicPr>
          <p:cNvPr id="9" name="Image 8" descr="Capture d’écra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451" y="612486"/>
            <a:ext cx="6626207" cy="4726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6009" y="1"/>
            <a:ext cx="10515600" cy="387926"/>
          </a:xfrm>
        </p:spPr>
        <p:txBody>
          <a:bodyPr>
            <a:normAutofit fontScale="90000"/>
          </a:bodyPr>
          <a:lstStyle/>
          <a:p>
            <a:r>
              <a:rPr lang="sv-SE" dirty="0"/>
              <a:t>Result scenario </a:t>
            </a:r>
            <a:r>
              <a:rPr lang="sv-SE" dirty="0" smtClean="0"/>
              <a:t>2</a:t>
            </a:r>
            <a:endParaRPr lang="fr-FR" dirty="0"/>
          </a:p>
        </p:txBody>
      </p:sp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9" y="387927"/>
            <a:ext cx="4172506" cy="2701637"/>
          </a:xfrm>
          <a:prstGeom prst="rect">
            <a:avLst/>
          </a:prstGeom>
        </p:spPr>
      </p:pic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5" y="3255819"/>
            <a:ext cx="3994420" cy="3145034"/>
          </a:xfrm>
          <a:prstGeom prst="rect">
            <a:avLst/>
          </a:prstGeom>
        </p:spPr>
      </p:pic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36" y="1126737"/>
            <a:ext cx="6428508" cy="461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52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770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 dirty="0"/>
              <a:t>Conclusions and Policy Insights</a:t>
            </a:r>
            <a:endParaRPr dirty="0"/>
          </a:p>
        </p:txBody>
      </p:sp>
      <p:sp>
        <p:nvSpPr>
          <p:cNvPr id="202" name="Google Shape;202;p13"/>
          <p:cNvSpPr txBox="1">
            <a:spLocks noGrp="1"/>
          </p:cNvSpPr>
          <p:nvPr>
            <p:ph type="body" idx="1"/>
          </p:nvPr>
        </p:nvSpPr>
        <p:spPr>
          <a:xfrm>
            <a:off x="838200" y="997527"/>
            <a:ext cx="10515600" cy="4946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en-GB" sz="2000" dirty="0"/>
              <a:t>We clearly notice that if we extend the network, even by 5 to 10 km, we will considerably increase the rate of access of households to electricity</a:t>
            </a:r>
            <a:r>
              <a:rPr lang="en-GB" sz="2000" dirty="0" smtClean="0"/>
              <a:t>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en-GB" sz="2000" dirty="0" smtClean="0"/>
              <a:t>The </a:t>
            </a:r>
            <a:r>
              <a:rPr lang="en-GB" sz="2000" dirty="0"/>
              <a:t>ideal would be to extend the network, but we should have a look in terms of cost-effectiveness and see the best option (extension of the network, mini-grids, solar kits) for each locality to be electrified</a:t>
            </a:r>
            <a:r>
              <a:rPr lang="en-GB" sz="2000" dirty="0" smtClean="0"/>
              <a:t>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en-GB" sz="2000" b="1" dirty="0"/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en-GB" sz="2000" b="1" dirty="0" smtClean="0"/>
              <a:t>Policy insights:</a:t>
            </a:r>
          </a:p>
          <a:p>
            <a:pPr algn="just">
              <a:buFontTx/>
              <a:buChar char="-"/>
            </a:pPr>
            <a:r>
              <a:rPr lang="sv-SE" sz="2000" dirty="0"/>
              <a:t>National electricity policy </a:t>
            </a:r>
            <a:r>
              <a:rPr lang="sv-SE" sz="2000" dirty="0" smtClean="0"/>
              <a:t>document;</a:t>
            </a:r>
            <a:endParaRPr lang="en-GB" sz="2000" dirty="0" smtClean="0"/>
          </a:p>
          <a:p>
            <a:pPr algn="just">
              <a:buFontTx/>
              <a:buChar char="-"/>
            </a:pPr>
            <a:r>
              <a:rPr lang="en-GB" sz="2000" dirty="0" smtClean="0"/>
              <a:t>National </a:t>
            </a:r>
            <a:r>
              <a:rPr lang="en-GB" sz="2000" dirty="0"/>
              <a:t>electricity access strategy;</a:t>
            </a:r>
          </a:p>
          <a:p>
            <a:pPr algn="just">
              <a:buFontTx/>
              <a:buChar char="-"/>
            </a:pPr>
            <a:r>
              <a:rPr lang="en-GB" sz="2000" dirty="0"/>
              <a:t>Electricity access master </a:t>
            </a:r>
            <a:r>
              <a:rPr lang="en-GB" sz="2000" dirty="0" smtClean="0"/>
              <a:t>plan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sv-SE" sz="2000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sv-SE" sz="2000" b="1" dirty="0" smtClean="0"/>
              <a:t>Future </a:t>
            </a:r>
            <a:r>
              <a:rPr lang="sv-SE" sz="2000" b="1" dirty="0"/>
              <a:t>Work</a:t>
            </a:r>
            <a:endParaRPr sz="2000" dirty="0"/>
          </a:p>
          <a:p>
            <a:pPr marL="342900" lvl="0">
              <a:spcBef>
                <a:spcPts val="0"/>
              </a:spcBef>
              <a:buSzPts val="2800"/>
              <a:buFontTx/>
              <a:buChar char="-"/>
            </a:pPr>
            <a:r>
              <a:rPr lang="en-GB" sz="2000" dirty="0" smtClean="0"/>
              <a:t>Make </a:t>
            </a:r>
            <a:r>
              <a:rPr lang="en-GB" sz="2000" dirty="0"/>
              <a:t>a tutorial for the EAE platform </a:t>
            </a:r>
            <a:r>
              <a:rPr lang="en-GB" sz="2000" dirty="0" smtClean="0"/>
              <a:t>interface</a:t>
            </a:r>
          </a:p>
          <a:p>
            <a:pPr marL="342900" lvl="0">
              <a:spcBef>
                <a:spcPts val="0"/>
              </a:spcBef>
              <a:buSzPts val="2800"/>
              <a:buFontTx/>
              <a:buChar char="-"/>
            </a:pPr>
            <a:r>
              <a:rPr lang="en-GB" sz="2000" dirty="0" smtClean="0"/>
              <a:t>Configure </a:t>
            </a:r>
            <a:r>
              <a:rPr lang="en-GB" sz="2000" dirty="0"/>
              <a:t>with the French option in the </a:t>
            </a:r>
            <a:r>
              <a:rPr lang="en-GB" sz="2000" dirty="0" smtClean="0"/>
              <a:t>languages</a:t>
            </a:r>
          </a:p>
          <a:p>
            <a:pPr marL="342900" lvl="0">
              <a:spcBef>
                <a:spcPts val="0"/>
              </a:spcBef>
              <a:buSzPts val="2800"/>
              <a:buFontTx/>
              <a:buChar char="-"/>
            </a:pPr>
            <a:r>
              <a:rPr lang="en-GB" sz="2000" dirty="0" smtClean="0"/>
              <a:t>Continue </a:t>
            </a:r>
            <a:r>
              <a:rPr lang="en-GB" sz="2000" dirty="0"/>
              <a:t>the training but it is always necessary to provide a translation, especially in French</a:t>
            </a:r>
            <a:endParaRPr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fr-FR" sz="2800" b="1" dirty="0" smtClean="0"/>
              <a:t>THANK YOU FOR YOUR ATTENTION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4187022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ummer Schools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54575"/>
      </a:accent1>
      <a:accent2>
        <a:srgbClr val="E2645B"/>
      </a:accent2>
      <a:accent3>
        <a:srgbClr val="A5A5A5"/>
      </a:accent3>
      <a:accent4>
        <a:srgbClr val="FFC000"/>
      </a:accent4>
      <a:accent5>
        <a:srgbClr val="00AAAD"/>
      </a:accent5>
      <a:accent6>
        <a:srgbClr val="19A07E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431</Words>
  <Application>Microsoft Office PowerPoint</Application>
  <PresentationFormat>Grand écran</PresentationFormat>
  <Paragraphs>64</Paragraphs>
  <Slides>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Calibri</vt:lpstr>
      <vt:lpstr>Open Sans</vt:lpstr>
      <vt:lpstr>Arial</vt:lpstr>
      <vt:lpstr>Helvetica Neue</vt:lpstr>
      <vt:lpstr>Helvetica Neue Light</vt:lpstr>
      <vt:lpstr>Wingdings</vt:lpstr>
      <vt:lpstr>Office Theme</vt:lpstr>
      <vt:lpstr>Rural electrification planning</vt:lpstr>
      <vt:lpstr>Context, Challenges, and Main Findings</vt:lpstr>
      <vt:lpstr>Analysis</vt:lpstr>
      <vt:lpstr>Result scenario 0</vt:lpstr>
      <vt:lpstr>Result scenario1</vt:lpstr>
      <vt:lpstr>Result scenario 2</vt:lpstr>
      <vt:lpstr>Conclusions and Policy Insights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Rural electrification planning</dc:title>
  <dc:creator>Eunice Ramos</dc:creator>
  <cp:lastModifiedBy>HP</cp:lastModifiedBy>
  <cp:revision>57</cp:revision>
  <dcterms:created xsi:type="dcterms:W3CDTF">2019-06-09T10:25:43Z</dcterms:created>
  <dcterms:modified xsi:type="dcterms:W3CDTF">2023-07-12T15:12:20Z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0x010100633F727AA7180443A862CD9A25741398</vt:lpwstr>
  </property>
</Properties>
</file>